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2" r:id="rId16"/>
    <p:sldId id="275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43" dt="2021-05-04T10:26:28.530"/>
    <p1510:client id="{039DC49F-E074-0000-9ADC-0CAAC7BE4C3C}" v="176" dt="2021-05-04T13:57:37.227"/>
    <p1510:client id="{375BDD6A-D6B5-482E-82D9-A87280B758B1}" v="247" dt="2021-05-05T08:24:36.219"/>
    <p1510:client id="{786330F7-DB52-49FC-ADA0-56926ABF19FB}" v="175" dt="2021-05-04T14:21:41.372"/>
    <p1510:client id="{80E9CB1B-DC22-F431-0577-8C1927D48574}" v="2" dt="2021-05-04T11:16:01.183"/>
    <p1510:client id="{9268DD61-0022-85F0-CCA3-582A443115D7}" v="65" dt="2021-05-04T05:46:19.058"/>
    <p1510:client id="{A0BAC49F-30BD-0000-9ADC-0BD50BC6DCC0}" v="104" dt="2021-05-04T22:29:42.694"/>
    <p1510:client id="{AA9CC49F-B0A8-0000-9ADC-068F7A752CFF}" v="88" dt="2021-05-04T13:48:17.777"/>
    <p1510:client id="{D383DFD3-DE16-6103-04CF-C9D50E342A4C}" v="5" dt="2021-05-04T14:18:37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2D862-9A65-4C17-AA30-875121517C3D}" type="datetimeFigureOut">
              <a:rPr lang="en-US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A2534-C183-42CC-B8DA-D4E531D9719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5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190081182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A2534-C183-42CC-B8DA-D4E531D9719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4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190081182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A2534-C183-42CC-B8DA-D4E531D9719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190081182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A2534-C183-42CC-B8DA-D4E531D9719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1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190081182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A2534-C183-42CC-B8DA-D4E531D9719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A2534-C183-42CC-B8DA-D4E531D971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5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733" y="1635368"/>
            <a:ext cx="745867" cy="73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654" y="4118467"/>
            <a:ext cx="1158613" cy="1142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2124600"/>
            <a:ext cx="12192000" cy="26088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6400" y="2680267"/>
            <a:ext cx="8520400" cy="1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2124600"/>
            <a:ext cx="108800" cy="26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6079734" y="1"/>
            <a:ext cx="2778332" cy="187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1275" y="4202262"/>
            <a:ext cx="1751984" cy="172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4133" y="1539932"/>
            <a:ext cx="1158600" cy="11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11523267" y="2763867"/>
            <a:ext cx="668733" cy="9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5201167" y="5906801"/>
            <a:ext cx="2240467" cy="95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3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634" y="3221959"/>
            <a:ext cx="793533" cy="78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930" y="309850"/>
            <a:ext cx="793533" cy="78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08" y="5292834"/>
            <a:ext cx="1239697" cy="122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421200" y="1"/>
            <a:ext cx="2309800" cy="1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00" y="1801534"/>
            <a:ext cx="946800" cy="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1900" y="4915134"/>
            <a:ext cx="1122267" cy="110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10546834" y="243968"/>
            <a:ext cx="1645167" cy="228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3573734"/>
            <a:ext cx="421200" cy="59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9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frame">
            <a:avLst>
              <a:gd name="adj1" fmla="val 683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5730200" y="6395633"/>
            <a:ext cx="731600" cy="4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r="23559"/>
          <a:stretch/>
        </p:blipFill>
        <p:spPr>
          <a:xfrm>
            <a:off x="11835155" y="4885700"/>
            <a:ext cx="356844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t="38453"/>
          <a:stretch/>
        </p:blipFill>
        <p:spPr>
          <a:xfrm>
            <a:off x="9707700" y="-1"/>
            <a:ext cx="653867" cy="39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/>
          <a:stretch/>
        </p:blipFill>
        <p:spPr>
          <a:xfrm>
            <a:off x="585501" y="6071968"/>
            <a:ext cx="1239700" cy="78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585500" y="1"/>
            <a:ext cx="2309800" cy="1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000" y="1653814"/>
            <a:ext cx="731600" cy="72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6267" y="5525267"/>
            <a:ext cx="1122267" cy="110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11241000" y="1352551"/>
            <a:ext cx="951000" cy="1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3133934"/>
            <a:ext cx="421200" cy="59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89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C0742-E79A-42D9-9A33-257F73B6D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AB1262-862B-4A8D-AFD6-30B497087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F3EB6-D750-4B18-934B-E7AFB30F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5198-650A-43B6-A59E-E70ECDCD86E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C9D74-24F8-4DA5-B716-0EE53C29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25C6FE-51FA-46F9-884E-8FD2B982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9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082" y="5412735"/>
            <a:ext cx="967172" cy="9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387" y="4184867"/>
            <a:ext cx="1158613" cy="114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11523267" y="1827676"/>
            <a:ext cx="668733" cy="9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2379967"/>
            <a:ext cx="12192000" cy="20980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686400" y="2700733"/>
            <a:ext cx="10819200" cy="87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686400" y="3602789"/>
            <a:ext cx="10819200" cy="5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2379967"/>
            <a:ext cx="108800" cy="209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033" y="338801"/>
            <a:ext cx="745867" cy="73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108" y="948662"/>
            <a:ext cx="1751984" cy="172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9468" y="4082766"/>
            <a:ext cx="1248033" cy="12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7870533" y="5612634"/>
            <a:ext cx="2240467" cy="124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838667" y="1"/>
            <a:ext cx="2778333" cy="1871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1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100" y="3418093"/>
            <a:ext cx="793533" cy="78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930" y="397017"/>
            <a:ext cx="793533" cy="78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340" y="5183901"/>
            <a:ext cx="1239696" cy="122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886800" y="886800"/>
            <a:ext cx="10418400" cy="5084400"/>
          </a:xfrm>
          <a:prstGeom prst="roundRect">
            <a:avLst>
              <a:gd name="adj" fmla="val 1630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721467" y="2882400"/>
            <a:ext cx="8748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75719" algn="ctr" rtl="0">
              <a:spcBef>
                <a:spcPts val="800"/>
              </a:spcBef>
              <a:spcAft>
                <a:spcPts val="0"/>
              </a:spcAft>
              <a:buSzPts val="3200"/>
              <a:buChar char="▸"/>
              <a:defRPr sz="4267"/>
            </a:lvl1pPr>
            <a:lvl2pPr marL="1219170" lvl="1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2pPr>
            <a:lvl3pPr marL="1828754" lvl="2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3pPr>
            <a:lvl4pPr marL="2438339" lvl="3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4pPr>
            <a:lvl5pPr marL="3047924" lvl="4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5pPr>
            <a:lvl6pPr marL="3657509" lvl="5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6pPr>
            <a:lvl7pPr marL="4267093" lvl="6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7pPr>
            <a:lvl8pPr marL="4876678" lvl="7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4267"/>
            </a:lvl8pPr>
            <a:lvl9pPr marL="5486263" lvl="8" indent="-575719" algn="ctr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9" name="Google Shape;39;p4"/>
          <p:cNvSpPr txBox="1"/>
          <p:nvPr/>
        </p:nvSpPr>
        <p:spPr>
          <a:xfrm>
            <a:off x="4791200" y="559916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8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5730200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1398200" y="1"/>
            <a:ext cx="2309800" cy="1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00" y="1801534"/>
            <a:ext cx="946800" cy="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0500" y="5090234"/>
            <a:ext cx="1342867" cy="13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10546834" y="243968"/>
            <a:ext cx="1645167" cy="228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3573734"/>
            <a:ext cx="421200" cy="59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35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533" y="709768"/>
            <a:ext cx="745867" cy="735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1078871"/>
            <a:ext cx="12192000" cy="8868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686400" y="1078867"/>
            <a:ext cx="8498400" cy="8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686400" y="2110363"/>
            <a:ext cx="8498400" cy="38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7866501" y="0"/>
            <a:ext cx="1928500" cy="14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2399" y="1542599"/>
            <a:ext cx="1339133" cy="13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10568634" y="3836300"/>
            <a:ext cx="1623367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4001" y="4869768"/>
            <a:ext cx="900996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10228200" y="6251635"/>
            <a:ext cx="901000" cy="606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59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4833" y="654200"/>
            <a:ext cx="901000" cy="88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10228200" y="6251635"/>
            <a:ext cx="901000" cy="60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1078871"/>
            <a:ext cx="12192000" cy="8868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686400" y="1078867"/>
            <a:ext cx="8498400" cy="8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686400" y="2110367"/>
            <a:ext cx="3988000" cy="39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5196792" y="2110367"/>
            <a:ext cx="3988000" cy="39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8376334" y="0"/>
            <a:ext cx="1928500" cy="14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3366" y="3022316"/>
            <a:ext cx="1339133" cy="13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11036434" y="4449307"/>
            <a:ext cx="1155567" cy="151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6434" y="1664184"/>
            <a:ext cx="900996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78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533" y="709768"/>
            <a:ext cx="745867" cy="735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1078871"/>
            <a:ext cx="12192000" cy="8868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686400" y="1078867"/>
            <a:ext cx="8498400" cy="8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686400" y="2110367"/>
            <a:ext cx="3319200" cy="39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4393607" y="2110367"/>
            <a:ext cx="3319200" cy="39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3"/>
          </p:nvPr>
        </p:nvSpPr>
        <p:spPr>
          <a:xfrm>
            <a:off x="8100813" y="2110367"/>
            <a:ext cx="3319200" cy="39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7866501" y="0"/>
            <a:ext cx="1928500" cy="14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4900" y="1368267"/>
            <a:ext cx="901000" cy="8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r="58044"/>
          <a:stretch/>
        </p:blipFill>
        <p:spPr>
          <a:xfrm>
            <a:off x="11315533" y="3836300"/>
            <a:ext cx="901000" cy="2127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701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4833" y="654200"/>
            <a:ext cx="901000" cy="88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10228200" y="6251635"/>
            <a:ext cx="901000" cy="60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1078871"/>
            <a:ext cx="12192000" cy="8868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686400" y="1078867"/>
            <a:ext cx="8498400" cy="8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8376334" y="0"/>
            <a:ext cx="1928500" cy="14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3366" y="3022316"/>
            <a:ext cx="1339133" cy="13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11036434" y="4449307"/>
            <a:ext cx="1155567" cy="151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6434" y="1664184"/>
            <a:ext cx="900996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3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 only smal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5712180" y="-1648170"/>
            <a:ext cx="767600" cy="4063939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064004" y="120400"/>
            <a:ext cx="4064000" cy="6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634" y="3221959"/>
            <a:ext cx="793533" cy="78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930" y="309850"/>
            <a:ext cx="793533" cy="78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08" y="5292834"/>
            <a:ext cx="1239697" cy="122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421200" y="1"/>
            <a:ext cx="2309800" cy="1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00" y="1801534"/>
            <a:ext cx="946800" cy="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1900" y="4915134"/>
            <a:ext cx="1122267" cy="110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10546834" y="243968"/>
            <a:ext cx="1645167" cy="228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3573734"/>
            <a:ext cx="421200" cy="59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93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frame">
  <p:cSld name="Title only with fram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467" y="404967"/>
            <a:ext cx="1024333" cy="10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886800"/>
            <a:ext cx="11305200" cy="508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1180467"/>
            <a:ext cx="11305200" cy="886804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686400" y="1180467"/>
            <a:ext cx="10263600" cy="8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t="24000"/>
          <a:stretch/>
        </p:blipFill>
        <p:spPr>
          <a:xfrm>
            <a:off x="6907701" y="0"/>
            <a:ext cx="2050033" cy="153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2367" y="1819534"/>
            <a:ext cx="1079933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r="65933"/>
          <a:stretch/>
        </p:blipFill>
        <p:spPr>
          <a:xfrm>
            <a:off x="11460401" y="3836300"/>
            <a:ext cx="731601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6201" y="5719635"/>
            <a:ext cx="900996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/>
          <a:stretch/>
        </p:blipFill>
        <p:spPr>
          <a:xfrm>
            <a:off x="10228200" y="6168632"/>
            <a:ext cx="1024333" cy="689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69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6400" y="1078867"/>
            <a:ext cx="8498400" cy="88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6400" y="2110363"/>
            <a:ext cx="8498400" cy="3853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7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60EC517F-CCA9-4F77-96AC-F2C546A37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702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inspiringbetterlife.blogspot.com/2012/05/when-dreading-that-ending-feeling.html" TargetMode="Externa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38A28C-AA61-41B8-901D-CED3CCFC5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09" y="2481712"/>
            <a:ext cx="11824382" cy="2088858"/>
          </a:xfrm>
        </p:spPr>
        <p:txBody>
          <a:bodyPr/>
          <a:lstStyle/>
          <a:p>
            <a:pPr algn="ctr"/>
            <a:r>
              <a:rPr lang="en-US" sz="4500">
                <a:latin typeface="Times New Roman"/>
                <a:cs typeface="Times New Roman"/>
              </a:rPr>
              <a:t>“Online Appointment System” for The Community Testing </a:t>
            </a:r>
            <a:r>
              <a:rPr lang="en-US" sz="4500" err="1">
                <a:latin typeface="Times New Roman"/>
                <a:cs typeface="Times New Roman"/>
              </a:rPr>
              <a:t>Programme</a:t>
            </a:r>
            <a:r>
              <a:rPr lang="en-US" sz="4500">
                <a:latin typeface="Times New Roman"/>
                <a:cs typeface="Times New Roman"/>
              </a:rPr>
              <a:t> (COVID-19)</a:t>
            </a:r>
            <a:br>
              <a:rPr lang="en-US" sz="3000">
                <a:latin typeface="Times New Roman"/>
                <a:cs typeface="Calibri Light"/>
              </a:rPr>
            </a:br>
            <a:endParaRPr lang="en-US" sz="3000">
              <a:latin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C9BF09A-A9E9-4D9E-99CE-50AC67F8B713}"/>
              </a:ext>
            </a:extLst>
          </p:cNvPr>
          <p:cNvSpPr txBox="1"/>
          <p:nvPr/>
        </p:nvSpPr>
        <p:spPr>
          <a:xfrm>
            <a:off x="491443" y="5092889"/>
            <a:ext cx="4967780" cy="14619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500">
                <a:solidFill>
                  <a:schemeClr val="bg1"/>
                </a:solidFill>
                <a:latin typeface="Times New Roman"/>
                <a:cs typeface="Times New Roman"/>
              </a:rPr>
              <a:t>Group 5 member:</a:t>
            </a:r>
            <a:endParaRPr lang="en-US" sz="15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/>
            <a:r>
              <a:rPr lang="en-US" sz="1500">
                <a:solidFill>
                  <a:schemeClr val="bg1"/>
                </a:solidFill>
                <a:latin typeface="Times New Roman"/>
                <a:cs typeface="Times New Roman"/>
              </a:rPr>
              <a:t>190169874 - Ip Man Kit</a:t>
            </a:r>
          </a:p>
          <a:p>
            <a:pPr algn="l"/>
            <a:r>
              <a:rPr lang="en-US" sz="1500">
                <a:solidFill>
                  <a:schemeClr val="bg1"/>
                </a:solidFill>
                <a:latin typeface="Times New Roman"/>
                <a:cs typeface="Times New Roman"/>
              </a:rPr>
              <a:t>190081182 - Yen Ka Yin</a:t>
            </a:r>
          </a:p>
          <a:p>
            <a:pPr algn="l"/>
            <a:r>
              <a:rPr lang="en-US" sz="1500">
                <a:solidFill>
                  <a:schemeClr val="bg1"/>
                </a:solidFill>
                <a:latin typeface="Times New Roman"/>
                <a:cs typeface="Times New Roman"/>
              </a:rPr>
              <a:t>190202421 - Wong Yeung Chin</a:t>
            </a:r>
          </a:p>
          <a:p>
            <a:pPr algn="l"/>
            <a:r>
              <a:rPr lang="en-US" sz="1500">
                <a:solidFill>
                  <a:schemeClr val="bg1"/>
                </a:solidFill>
                <a:latin typeface="Times New Roman"/>
                <a:cs typeface="Times New Roman"/>
              </a:rPr>
              <a:t>190002668 – Cheuk Shu Ho</a:t>
            </a:r>
          </a:p>
          <a:p>
            <a:endParaRPr lang="en-US">
              <a:latin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4D0F5C-3DAA-4C5B-B7FF-550092EFEEA5}"/>
              </a:ext>
            </a:extLst>
          </p:cNvPr>
          <p:cNvSpPr txBox="1"/>
          <p:nvPr/>
        </p:nvSpPr>
        <p:spPr>
          <a:xfrm>
            <a:off x="392785" y="146367"/>
            <a:ext cx="11406430" cy="18312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5425" marR="198755" algn="ctr">
              <a:lnSpc>
                <a:spcPct val="150000"/>
              </a:lnSpc>
              <a:spcBef>
                <a:spcPts val="415"/>
              </a:spcBef>
              <a:spcAft>
                <a:spcPts val="0"/>
              </a:spcAft>
            </a:pPr>
            <a:r>
              <a:rPr lang="en-US" sz="2500" b="1">
                <a:solidFill>
                  <a:schemeClr val="bg1"/>
                </a:solidFill>
                <a:effectLst/>
                <a:latin typeface="Times New Roman"/>
                <a:ea typeface="Arial" panose="020B0604020202020204" pitchFamily="34" charset="0"/>
                <a:cs typeface="Times New Roman"/>
              </a:rPr>
              <a:t>Hong Kong Institute of Vocational Education (Tuen Mun) Department of Information Technology Higher Diploma in Software Engineering  </a:t>
            </a:r>
            <a:endParaRPr lang="en-US" sz="2500">
              <a:solidFill>
                <a:schemeClr val="bg1"/>
              </a:solidFill>
              <a:effectLst/>
              <a:latin typeface="Times New Roman"/>
              <a:ea typeface="Arial" panose="020B0604020202020204" pitchFamily="34" charset="0"/>
              <a:cs typeface="Times New Roman"/>
            </a:endParaRPr>
          </a:p>
          <a:p>
            <a:pPr marL="1087755" algn="ctr"/>
            <a:r>
              <a:rPr lang="en-US" sz="2000" b="1">
                <a:solidFill>
                  <a:schemeClr val="bg1"/>
                </a:solidFill>
                <a:effectLst/>
                <a:latin typeface="Times New Roman"/>
                <a:ea typeface="Arial" panose="020B0604020202020204" pitchFamily="34" charset="0"/>
                <a:cs typeface="Times New Roman"/>
              </a:rPr>
              <a:t>Final Year Project (ITP4913M) - </a:t>
            </a:r>
            <a:r>
              <a:rPr lang="en-US" altLang="zh-CN" sz="2000" b="1">
                <a:solidFill>
                  <a:schemeClr val="bg1"/>
                </a:solidFill>
                <a:effectLst/>
                <a:latin typeface="Times New Roman"/>
                <a:ea typeface="Arial" panose="020B0604020202020204" pitchFamily="34" charset="0"/>
                <a:cs typeface="Times New Roman"/>
              </a:rPr>
              <a:t>Presentation</a:t>
            </a:r>
            <a:r>
              <a:rPr lang="en-US" sz="2000" b="1">
                <a:solidFill>
                  <a:schemeClr val="bg1"/>
                </a:solidFill>
                <a:effectLst/>
                <a:latin typeface="Times New Roman"/>
                <a:ea typeface="Arial" panose="020B0604020202020204" pitchFamily="34" charset="0"/>
                <a:cs typeface="Times New Roman"/>
              </a:rPr>
              <a:t>(2020/2021)</a:t>
            </a:r>
            <a:endParaRPr lang="en-US" sz="2000">
              <a:solidFill>
                <a:schemeClr val="bg1"/>
              </a:solidFill>
              <a:effectLst/>
              <a:latin typeface="Times New Roman"/>
              <a:ea typeface="Arial" panose="020B0604020202020204" pitchFamily="34" charset="0"/>
              <a:cs typeface="Times New Roman"/>
            </a:endParaRPr>
          </a:p>
          <a:p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46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53" y="1064490"/>
            <a:ext cx="8498400" cy="886800"/>
          </a:xfrm>
        </p:spPr>
        <p:txBody>
          <a:bodyPr/>
          <a:lstStyle/>
          <a:p>
            <a:r>
              <a:rPr lang="en-US" altLang="zh-CN" sz="3200"/>
              <a:t>F</a:t>
            </a:r>
            <a:r>
              <a:rPr lang="en-US" altLang="zh-CN" sz="3200" b="1"/>
              <a:t>unctions in our </a:t>
            </a:r>
            <a:r>
              <a:rPr lang="en-US" sz="3200">
                <a:latin typeface="Times New Roman"/>
                <a:cs typeface="Times New Roman"/>
              </a:rPr>
              <a:t>“Online Appointment </a:t>
            </a:r>
            <a:br>
              <a:rPr lang="en-US" sz="3200">
                <a:latin typeface="Times New Roman"/>
                <a:cs typeface="Times New Roman"/>
              </a:rPr>
            </a:br>
            <a:r>
              <a:rPr lang="en-US" sz="3200">
                <a:latin typeface="Times New Roman"/>
                <a:cs typeface="Times New Roman"/>
              </a:rPr>
              <a:t>System” </a:t>
            </a:r>
            <a:r>
              <a:rPr lang="zh-CN" altLang="en-US" sz="3200">
                <a:latin typeface="Times New Roman"/>
                <a:cs typeface="Times New Roman"/>
              </a:rPr>
              <a:t>（</a:t>
            </a:r>
            <a:r>
              <a:rPr lang="en-US" altLang="zh-CN" sz="3200" b="1">
                <a:solidFill>
                  <a:schemeClr val="bg1"/>
                </a:solidFill>
                <a:latin typeface="Times New Roman"/>
              </a:rPr>
              <a:t>What we did</a:t>
            </a:r>
            <a:r>
              <a:rPr lang="zh-CN" altLang="en-US" sz="3200" b="1">
                <a:solidFill>
                  <a:schemeClr val="bg1"/>
                </a:solidFill>
                <a:latin typeface="Times New Roman"/>
              </a:rPr>
              <a:t>？）</a:t>
            </a:r>
            <a:endParaRPr lang="en-US" sz="320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D09DE-6A69-438E-B1A6-42337F0A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56" y="2240102"/>
            <a:ext cx="5422352" cy="4771952"/>
          </a:xfrm>
        </p:spPr>
        <p:txBody>
          <a:bodyPr/>
          <a:lstStyle/>
          <a:p>
            <a:pPr marL="608965" indent="-473710"/>
            <a:r>
              <a:rPr lang="en-US" sz="2650"/>
              <a:t>R</a:t>
            </a:r>
            <a:r>
              <a:rPr lang="en-US" sz="2600"/>
              <a:t>egister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Login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Edit Account Information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Create Booking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Play video (COVID-19 information)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Log out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Forget Password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Chat Bot </a:t>
            </a:r>
          </a:p>
          <a:p>
            <a:pPr marL="608965" indent="-473710">
              <a:lnSpc>
                <a:spcPct val="114999"/>
              </a:lnSpc>
            </a:pPr>
            <a:endParaRPr lang="en-US" sz="2600"/>
          </a:p>
          <a:p>
            <a:pPr marL="608965" indent="-473710">
              <a:lnSpc>
                <a:spcPct val="114999"/>
              </a:lnSpc>
            </a:pPr>
            <a:endParaRPr lang="en-US" sz="265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26A0CB-02BF-43C5-A764-8DB85726499B}"/>
              </a:ext>
            </a:extLst>
          </p:cNvPr>
          <p:cNvSpPr txBox="1">
            <a:spLocks/>
          </p:cNvSpPr>
          <p:nvPr/>
        </p:nvSpPr>
        <p:spPr>
          <a:xfrm>
            <a:off x="6217623" y="2083473"/>
            <a:ext cx="5422352" cy="477195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1219170" marR="0" lvl="1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828754" marR="0" lvl="2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2438339" marR="0" lvl="3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3047924" marR="0" lvl="4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3657509" marR="0" lvl="5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4267093" marR="0" lvl="6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4876678" marR="0" lvl="7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5486263" marR="0" lvl="8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608965" indent="-473710"/>
            <a:r>
              <a:rPr lang="en-US" sz="2600"/>
              <a:t>Provide Search bar</a:t>
            </a:r>
            <a:endParaRPr lang="en-US"/>
          </a:p>
          <a:p>
            <a:pPr marL="608965" indent="-473710">
              <a:lnSpc>
                <a:spcPct val="114999"/>
              </a:lnSpc>
            </a:pPr>
            <a:r>
              <a:rPr lang="en-US"/>
              <a:t>Cancel Booking</a:t>
            </a:r>
          </a:p>
          <a:p>
            <a:pPr marL="135255" indent="0">
              <a:lnSpc>
                <a:spcPct val="114999"/>
              </a:lnSpc>
              <a:buNone/>
            </a:pPr>
            <a:endParaRPr lang="en-US"/>
          </a:p>
          <a:p>
            <a:pPr marL="608965" indent="-473710">
              <a:lnSpc>
                <a:spcPct val="114999"/>
              </a:lnSpc>
              <a:buFont typeface="Wingdings"/>
              <a:buChar char="Ø"/>
            </a:pPr>
            <a:endParaRPr lang="en-US"/>
          </a:p>
          <a:p>
            <a:pPr marL="608965" indent="-473710">
              <a:lnSpc>
                <a:spcPct val="114999"/>
              </a:lnSpc>
              <a:buFont typeface="Wingdings"/>
              <a:buChar char="Ø"/>
            </a:pPr>
            <a:endParaRPr lang="en-US"/>
          </a:p>
          <a:p>
            <a:pPr marL="608965" indent="-473710">
              <a:lnSpc>
                <a:spcPct val="114999"/>
              </a:lnSpc>
            </a:pPr>
            <a:endParaRPr lang="en-US"/>
          </a:p>
          <a:p>
            <a:pPr marL="608965" indent="-473710">
              <a:lnSpc>
                <a:spcPct val="114999"/>
              </a:lnSpc>
            </a:pPr>
            <a:endParaRPr lang="en-US" sz="2600"/>
          </a:p>
          <a:p>
            <a:pPr marL="608965" indent="-473710">
              <a:lnSpc>
                <a:spcPct val="114999"/>
              </a:lnSpc>
            </a:pPr>
            <a:endParaRPr lang="en-US" sz="265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34A36F6-821F-44DE-B198-6EC500C8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9" b="98992" l="9753" r="89973">
                        <a14:foregroundMark x1="34615" y1="32941" x2="23352" y2="18151"/>
                        <a14:foregroundMark x1="23352" y1="18151" x2="24313" y2="15126"/>
                        <a14:foregroundMark x1="30082" y1="11429" x2="21154" y2="3025"/>
                        <a14:foregroundMark x1="20764" y1="12101" x2="20742" y2="12605"/>
                        <a14:foregroundMark x1="21154" y1="3025" x2="20764" y2="12101"/>
                        <a14:foregroundMark x1="20742" y1="12605" x2="24725" y2="12269"/>
                        <a14:foregroundMark x1="45879" y1="17143" x2="37500" y2="18151"/>
                        <a14:foregroundMark x1="34807" y1="27377" x2="31319" y2="39328"/>
                        <a14:foregroundMark x1="37500" y1="18151" x2="36116" y2="22895"/>
                        <a14:foregroundMark x1="31319" y1="39328" x2="44780" y2="26050"/>
                        <a14:foregroundMark x1="44780" y1="26050" x2="48626" y2="16471"/>
                        <a14:foregroundMark x1="45742" y1="13445" x2="37912" y2="32773"/>
                        <a14:foregroundMark x1="37912" y1="32773" x2="37225" y2="42521"/>
                        <a14:foregroundMark x1="65659" y1="41345" x2="47802" y2="48403"/>
                        <a14:foregroundMark x1="49451" y1="93277" x2="52885" y2="93782"/>
                        <a14:foregroundMark x1="50137" y1="96303" x2="51511" y2="98992"/>
                        <a14:backgroundMark x1="35440" y1="24874" x2="35440" y2="24874"/>
                        <a14:backgroundMark x1="35440" y1="26387" x2="35440" y2="26387"/>
                        <a14:backgroundMark x1="35577" y1="26050" x2="35852" y2="26891"/>
                        <a14:backgroundMark x1="35027" y1="24370" x2="35577" y2="24706"/>
                        <a14:backgroundMark x1="35027" y1="26218" x2="35027" y2="26218"/>
                        <a14:backgroundMark x1="34753" y1="26387" x2="34753" y2="26387"/>
                        <a14:backgroundMark x1="35302" y1="26891" x2="35302" y2="26891"/>
                        <a14:backgroundMark x1="35165" y1="25546" x2="35165" y2="25546"/>
                        <a14:backgroundMark x1="35302" y1="26050" x2="35440" y2="26555"/>
                        <a14:backgroundMark x1="35440" y1="26555" x2="35440" y2="26555"/>
                        <a14:backgroundMark x1="35440" y1="26723" x2="35440" y2="26723"/>
                        <a14:backgroundMark x1="35852" y1="26387" x2="35027" y2="25042"/>
                        <a14:backgroundMark x1="21154" y1="14118" x2="20467" y2="12101"/>
                        <a14:backgroundMark x1="35302" y1="27059" x2="35302" y2="27059"/>
                        <a14:backgroundMark x1="35027" y1="27059" x2="35027" y2="27059"/>
                        <a14:backgroundMark x1="35577" y1="26387" x2="35165" y2="27563"/>
                        <a14:backgroundMark x1="20604" y1="12101" x2="20604" y2="12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46" y="3500021"/>
            <a:ext cx="3734245" cy="31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0" y="1078867"/>
            <a:ext cx="10236066" cy="886800"/>
          </a:xfrm>
        </p:spPr>
        <p:txBody>
          <a:bodyPr wrap="square" anchor="ctr">
            <a:normAutofit fontScale="90000"/>
          </a:bodyPr>
          <a:lstStyle/>
          <a:p>
            <a:r>
              <a:rPr lang="en-US" altLang="zh-CN"/>
              <a:t>F</a:t>
            </a:r>
            <a:r>
              <a:rPr lang="en-US" altLang="zh-CN" b="1"/>
              <a:t>unctions in our </a:t>
            </a:r>
            <a:r>
              <a:rPr lang="en-US" altLang="zh-HK" sz="3600">
                <a:latin typeface="Times New Roman"/>
                <a:cs typeface="Times New Roman"/>
              </a:rPr>
              <a:t>“Online Appointment </a:t>
            </a:r>
            <a:br>
              <a:rPr lang="en-US" altLang="zh-HK" sz="3600">
                <a:latin typeface="Times New Roman"/>
                <a:cs typeface="Times New Roman"/>
              </a:rPr>
            </a:br>
            <a:r>
              <a:rPr lang="en-US" altLang="zh-HK" sz="3600">
                <a:latin typeface="Times New Roman"/>
                <a:cs typeface="Times New Roman"/>
              </a:rPr>
              <a:t>System” </a:t>
            </a:r>
            <a:r>
              <a:rPr lang="zh-CN" altLang="en-US" sz="3600">
                <a:latin typeface="Times New Roman"/>
                <a:cs typeface="Times New Roman"/>
              </a:rPr>
              <a:t>（</a:t>
            </a:r>
            <a:r>
              <a:rPr lang="en-US" altLang="zh-CN" sz="3600" b="1">
                <a:solidFill>
                  <a:schemeClr val="bg1"/>
                </a:solidFill>
                <a:latin typeface="Times New Roman"/>
              </a:rPr>
              <a:t>What we did</a:t>
            </a:r>
            <a:r>
              <a:rPr lang="zh-CN" altLang="en-US" sz="3600" b="1">
                <a:solidFill>
                  <a:schemeClr val="bg1"/>
                </a:solidFill>
                <a:latin typeface="Times New Roman"/>
              </a:rPr>
              <a:t>？）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A7569EE-00FC-41EE-A074-8DE7AB1D6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081" y="2242140"/>
            <a:ext cx="5422352" cy="4771952"/>
          </a:xfrm>
        </p:spPr>
        <p:txBody>
          <a:bodyPr/>
          <a:lstStyle/>
          <a:p>
            <a:pPr marL="608965" indent="-473710">
              <a:lnSpc>
                <a:spcPct val="114999"/>
              </a:lnSpc>
            </a:pPr>
            <a:r>
              <a:rPr lang="en-US" altLang="zh-CN" sz="2600"/>
              <a:t>Check user booking record</a:t>
            </a:r>
          </a:p>
          <a:p>
            <a:pPr marL="608965" indent="-473710">
              <a:lnSpc>
                <a:spcPct val="114999"/>
              </a:lnSpc>
            </a:pPr>
            <a:r>
              <a:rPr lang="en-US" sz="2600"/>
              <a:t>Redeem a free-gift</a:t>
            </a:r>
          </a:p>
          <a:p>
            <a:pPr marL="608965" indent="-473710">
              <a:lnSpc>
                <a:spcPct val="114999"/>
              </a:lnSpc>
            </a:pPr>
            <a:r>
              <a:rPr lang="en-US" altLang="zh-HK" sz="2600"/>
              <a:t>Location mapping</a:t>
            </a:r>
          </a:p>
          <a:p>
            <a:pPr marL="608965" indent="-473710">
              <a:lnSpc>
                <a:spcPct val="114999"/>
              </a:lnSpc>
            </a:pPr>
            <a:r>
              <a:rPr lang="en-US" altLang="zh-HK" sz="2600"/>
              <a:t>View User Account (in Web-interface Only)</a:t>
            </a:r>
          </a:p>
          <a:p>
            <a:pPr marL="608965" indent="-473710">
              <a:lnSpc>
                <a:spcPct val="114999"/>
              </a:lnSpc>
            </a:pPr>
            <a:r>
              <a:rPr lang="en-US" altLang="zh-HK" sz="2600"/>
              <a:t>Auto Logout</a:t>
            </a:r>
          </a:p>
          <a:p>
            <a:pPr marL="608965" indent="-473710">
              <a:lnSpc>
                <a:spcPct val="114999"/>
              </a:lnSpc>
            </a:pPr>
            <a:r>
              <a:rPr lang="en-US" altLang="zh-HK" sz="2600"/>
              <a:t>Comment Area</a:t>
            </a:r>
          </a:p>
          <a:p>
            <a:pPr marL="608965" indent="-473710">
              <a:lnSpc>
                <a:spcPct val="114999"/>
              </a:lnSpc>
            </a:pPr>
            <a:r>
              <a:rPr lang="en-US" altLang="zh-HK" sz="2600"/>
              <a:t>Confirm Booking</a:t>
            </a:r>
          </a:p>
          <a:p>
            <a:pPr marL="608965" indent="-473710">
              <a:lnSpc>
                <a:spcPct val="114999"/>
              </a:lnSpc>
            </a:pPr>
            <a:endParaRPr lang="en-US" altLang="zh-HK" sz="2600"/>
          </a:p>
          <a:p>
            <a:pPr marL="608965" indent="-473710">
              <a:lnSpc>
                <a:spcPct val="114999"/>
              </a:lnSpc>
            </a:pPr>
            <a:endParaRPr lang="en-US" sz="260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414CAC-DDFF-4522-9804-5711A26C05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50637" y="1405877"/>
            <a:ext cx="6193318" cy="4655411"/>
          </a:xfrm>
        </p:spPr>
        <p:txBody>
          <a:bodyPr/>
          <a:lstStyle/>
          <a:p>
            <a:pPr marL="135255" indent="0">
              <a:buNone/>
            </a:pPr>
            <a:endParaRPr lang="en-US" sz="2600"/>
          </a:p>
          <a:p>
            <a:pPr marL="135255" indent="0">
              <a:lnSpc>
                <a:spcPct val="114999"/>
              </a:lnSpc>
              <a:buNone/>
            </a:pPr>
            <a:endParaRPr lang="en-US" sz="2600"/>
          </a:p>
          <a:p>
            <a:pPr marL="608965" indent="-473710">
              <a:lnSpc>
                <a:spcPct val="114999"/>
              </a:lnSpc>
            </a:pPr>
            <a:endParaRPr lang="en-US" sz="260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CFA6C5-AD13-4623-B147-17EEA3EE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43" b="90429" l="10000" r="90000">
                        <a14:foregroundMark x1="51000" y1="57714" x2="51667" y2="71429"/>
                        <a14:foregroundMark x1="48444" y1="53571" x2="44556" y2="56714"/>
                        <a14:foregroundMark x1="45556" y1="40571" x2="48556" y2="34714"/>
                        <a14:foregroundMark x1="43333" y1="39714" x2="44778" y2="43143"/>
                        <a14:foregroundMark x1="33000" y1="18714" x2="41778" y2="11857"/>
                        <a14:foregroundMark x1="41778" y1="11857" x2="39111" y2="10429"/>
                        <a14:foregroundMark x1="46333" y1="13000" x2="54889" y2="8857"/>
                        <a14:foregroundMark x1="56000" y1="11714" x2="64778" y2="23286"/>
                        <a14:foregroundMark x1="65889" y1="15286" x2="68667" y2="26286"/>
                        <a14:foregroundMark x1="68667" y1="26286" x2="68556" y2="26429"/>
                        <a14:foregroundMark x1="71222" y1="11714" x2="71222" y2="11714"/>
                        <a14:foregroundMark x1="73556" y1="14000" x2="73556" y2="14000"/>
                        <a14:foregroundMark x1="45333" y1="75571" x2="62556" y2="85857"/>
                        <a14:foregroundMark x1="62556" y1="85857" x2="46556" y2="77429"/>
                        <a14:foregroundMark x1="46556" y1="77429" x2="46667" y2="76143"/>
                        <a14:foregroundMark x1="43778" y1="83000" x2="43778" y2="83000"/>
                        <a14:foregroundMark x1="44444" y1="82143" x2="44444" y2="82143"/>
                        <a14:foregroundMark x1="42000" y1="81286" x2="44222" y2="84000"/>
                        <a14:foregroundMark x1="39444" y1="82714" x2="39444" y2="82714"/>
                        <a14:foregroundMark x1="34111" y1="83571" x2="34111" y2="83571"/>
                        <a14:foregroundMark x1="30333" y1="85714" x2="30333" y2="85714"/>
                        <a14:foregroundMark x1="34778" y1="88000" x2="44444" y2="89714"/>
                        <a14:foregroundMark x1="44444" y1="89714" x2="53889" y2="89429"/>
                        <a14:foregroundMark x1="67444" y1="89143" x2="41667" y2="90286"/>
                        <a14:foregroundMark x1="41667" y1="90286" x2="41667" y2="90286"/>
                        <a14:foregroundMark x1="67111" y1="84857" x2="72333" y2="90714"/>
                        <a14:foregroundMark x1="42444" y1="78286" x2="42444" y2="78286"/>
                        <a14:foregroundMark x1="40889" y1="78000" x2="40889" y2="78000"/>
                        <a14:foregroundMark x1="58111" y1="77143" x2="58111" y2="77143"/>
                        <a14:foregroundMark x1="41778" y1="77143" x2="41778" y2="77143"/>
                        <a14:foregroundMark x1="41778" y1="76000" x2="41778" y2="76000"/>
                        <a14:foregroundMark x1="41667" y1="75286" x2="41667" y2="75286"/>
                        <a14:foregroundMark x1="41556" y1="74857" x2="41556" y2="74857"/>
                        <a14:foregroundMark x1="41556" y1="74286" x2="41556" y2="74286"/>
                        <a14:foregroundMark x1="41222" y1="74286" x2="41222" y2="74286"/>
                        <a14:foregroundMark x1="41222" y1="74143" x2="41222" y2="74143"/>
                        <a14:foregroundMark x1="56778" y1="76000" x2="56778" y2="76000"/>
                        <a14:foregroundMark x1="56333" y1="77429" x2="56333" y2="77429"/>
                        <a14:foregroundMark x1="57444" y1="75714" x2="57444" y2="75714"/>
                        <a14:foregroundMark x1="57667" y1="74857" x2="57667" y2="74857"/>
                        <a14:foregroundMark x1="58000" y1="11714" x2="58000" y2="11714"/>
                        <a14:foregroundMark x1="23000" y1="27286" x2="23000" y2="27286"/>
                        <a14:foregroundMark x1="22778" y1="30429" x2="22778" y2="30429"/>
                        <a14:foregroundMark x1="26222" y1="36286" x2="26222" y2="36286"/>
                        <a14:foregroundMark x1="29111" y1="37429" x2="29111" y2="37429"/>
                        <a14:foregroundMark x1="44222" y1="4714" x2="44222" y2="4714"/>
                        <a14:foregroundMark x1="47667" y1="4857" x2="47667" y2="4857"/>
                        <a14:foregroundMark x1="44222" y1="4857" x2="44222" y2="4857"/>
                        <a14:foregroundMark x1="51444" y1="4143" x2="51444" y2="4143"/>
                        <a14:foregroundMark x1="53222" y1="4857" x2="53222" y2="4857"/>
                        <a14:foregroundMark x1="49444" y1="52143" x2="49444" y2="52143"/>
                        <a14:foregroundMark x1="47667" y1="54857" x2="47667" y2="54857"/>
                        <a14:foregroundMark x1="49556" y1="53429" x2="49556" y2="53429"/>
                        <a14:foregroundMark x1="44222" y1="54714" x2="44222" y2="54714"/>
                        <a14:foregroundMark x1="46222" y1="52143" x2="50889" y2="51571"/>
                        <a14:foregroundMark x1="47222" y1="65857" x2="47222" y2="65857"/>
                        <a14:foregroundMark x1="53111" y1="76000" x2="53111" y2="76000"/>
                        <a14:foregroundMark x1="55000" y1="74714" x2="55000" y2="74714"/>
                        <a14:foregroundMark x1="73778" y1="29429" x2="73778" y2="29429"/>
                        <a14:foregroundMark x1="53556" y1="51000" x2="53556" y2="51000"/>
                        <a14:foregroundMark x1="61000" y1="40429" x2="61000" y2="40429"/>
                        <a14:foregroundMark x1="33778" y1="86000" x2="33778" y2="86000"/>
                        <a14:foregroundMark x1="31000" y1="87714" x2="31000" y2="87714"/>
                        <a14:foregroundMark x1="30000" y1="90429" x2="30000" y2="90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84" y="2242140"/>
            <a:ext cx="5507327" cy="42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1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C</a:t>
            </a:r>
            <a:r>
              <a:rPr lang="zh-CN" b="0"/>
              <a:t>onclusion</a:t>
            </a:r>
            <a:endParaRPr lang="en-US" altLang="zh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5F51-7947-43BA-90DF-12E5A9A9EB80}"/>
              </a:ext>
            </a:extLst>
          </p:cNvPr>
          <p:cNvSpPr txBox="1"/>
          <p:nvPr/>
        </p:nvSpPr>
        <p:spPr>
          <a:xfrm>
            <a:off x="603682" y="2946515"/>
            <a:ext cx="111503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>
                <a:solidFill>
                  <a:schemeClr val="bg1"/>
                </a:solidFill>
                <a:latin typeface="Encode Sans Semi Condensed Ligh"/>
              </a:rPr>
              <a:t>M</a:t>
            </a:r>
            <a:r>
              <a:rPr lang="en-US" sz="3000">
                <a:solidFill>
                  <a:schemeClr val="bg1"/>
                </a:solidFill>
                <a:latin typeface="Encode Sans Semi Condensed Ligh"/>
              </a:rPr>
              <a:t>eet demand for the COVID-19 testing project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>
                <a:solidFill>
                  <a:schemeClr val="bg1"/>
                </a:solidFill>
                <a:latin typeface="Encode Sans Semi Condensed Ligh"/>
              </a:rPr>
              <a:t>P</a:t>
            </a:r>
            <a:r>
              <a:rPr lang="en-US" sz="3000">
                <a:solidFill>
                  <a:schemeClr val="bg1"/>
                </a:solidFill>
                <a:latin typeface="Encode Sans Semi Condensed Ligh"/>
              </a:rPr>
              <a:t>rovide the corresponding services </a:t>
            </a:r>
            <a:r>
              <a:rPr lang="en-US" altLang="zh-CN" sz="3000">
                <a:solidFill>
                  <a:schemeClr val="bg1"/>
                </a:solidFill>
                <a:latin typeface="Encode Sans Semi Condensed Ligh"/>
              </a:rPr>
              <a:t>for Hong Kong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>
                <a:solidFill>
                  <a:schemeClr val="bg1"/>
                </a:solidFill>
                <a:latin typeface="Encode Sans Semi Condensed Ligh"/>
              </a:rPr>
              <a:t>L</a:t>
            </a:r>
            <a:r>
              <a:rPr lang="en-US" sz="3000">
                <a:solidFill>
                  <a:schemeClr val="bg1"/>
                </a:solidFill>
                <a:latin typeface="Encode Sans Semi Condensed Ligh"/>
              </a:rPr>
              <a:t>ower costs to set up the website 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  <a:latin typeface="Encode Sans Semi Condensed Ligh"/>
              </a:rPr>
              <a:t>Effective and Feasible</a:t>
            </a:r>
          </a:p>
        </p:txBody>
      </p:sp>
    </p:spTree>
    <p:extLst>
      <p:ext uri="{BB962C8B-B14F-4D97-AF65-F5344CB8AC3E}">
        <p14:creationId xmlns:p14="http://schemas.microsoft.com/office/powerpoint/2010/main" val="200872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20A5A-5A65-4C78-A2F3-2CCC4FCB0F1A}"/>
              </a:ext>
            </a:extLst>
          </p:cNvPr>
          <p:cNvSpPr txBox="1"/>
          <p:nvPr/>
        </p:nvSpPr>
        <p:spPr>
          <a:xfrm>
            <a:off x="3041777" y="2569041"/>
            <a:ext cx="772209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</a:rPr>
              <a:t>Demo Time</a:t>
            </a:r>
            <a:r>
              <a:rPr lang="en-US" sz="960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4" name="Picture 4" descr="A picture containing wooden, table, sitting, wood&#10;&#10;Description automatically generated">
            <a:extLst>
              <a:ext uri="{FF2B5EF4-FFF2-40B4-BE49-F238E27FC236}">
                <a16:creationId xmlns:a16="http://schemas.microsoft.com/office/drawing/2014/main" id="{4A5308D2-A24B-4EDF-8C7D-6C4F0BA80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20000">
            <a:off x="9726706" y="796349"/>
            <a:ext cx="1631577" cy="1213255"/>
          </a:xfrm>
          <a:prstGeom prst="rect">
            <a:avLst/>
          </a:prstGeom>
        </p:spPr>
      </p:pic>
      <p:pic>
        <p:nvPicPr>
          <p:cNvPr id="10" name="Picture 10" descr="A picture containing racket, player, shirt, person&#10;&#10;Description automatically generated">
            <a:extLst>
              <a:ext uri="{FF2B5EF4-FFF2-40B4-BE49-F238E27FC236}">
                <a16:creationId xmlns:a16="http://schemas.microsoft.com/office/drawing/2014/main" id="{ED5CA3BD-85E5-4B1A-8199-8CEF5D6CB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690283" y="5084289"/>
            <a:ext cx="1524000" cy="938692"/>
          </a:xfrm>
          <a:prstGeom prst="rect">
            <a:avLst/>
          </a:prstGeom>
        </p:spPr>
      </p:pic>
      <p:pic>
        <p:nvPicPr>
          <p:cNvPr id="11" name="Picture 11" descr="A picture containing curtain&#10;&#10;Description automatically generated">
            <a:extLst>
              <a:ext uri="{FF2B5EF4-FFF2-40B4-BE49-F238E27FC236}">
                <a16:creationId xmlns:a16="http://schemas.microsoft.com/office/drawing/2014/main" id="{29C20024-10B3-46A7-BEF3-3CE81B1A4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40000">
            <a:off x="800624" y="972250"/>
            <a:ext cx="1909483" cy="10768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2DE47DA5-91EA-4321-9D58-A4B9C1DCD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80000">
            <a:off x="9861176" y="4666129"/>
            <a:ext cx="1371600" cy="1371600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6BECD52-E6C0-44AC-A50F-0A9532555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882" y="729794"/>
            <a:ext cx="1792942" cy="99674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66AB6AFE-1A2B-4C7C-A1B1-2457553B1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20000">
            <a:off x="5093709" y="5001106"/>
            <a:ext cx="121023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/>
              </a:rPr>
              <a:t>Why are we choosing this project?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29034-FBE4-40E0-9B69-51F55309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400" y="2110363"/>
            <a:ext cx="10611871" cy="3853200"/>
          </a:xfrm>
        </p:spPr>
        <p:txBody>
          <a:bodyPr/>
          <a:lstStyle/>
          <a:p>
            <a:pPr marL="608965" indent="-507365"/>
            <a:r>
              <a:rPr lang="en-US"/>
              <a:t>✗ Physically present to make an appointment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✓ Reduce the time of getting tickets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✓ Reduce the risk of COVID-19 outbreak</a:t>
            </a:r>
          </a:p>
        </p:txBody>
      </p:sp>
      <p:pic>
        <p:nvPicPr>
          <p:cNvPr id="3" name="Picture 3" descr="A picture containing table, sitting, plastic&#10;&#10;Description automatically generated">
            <a:extLst>
              <a:ext uri="{FF2B5EF4-FFF2-40B4-BE49-F238E27FC236}">
                <a16:creationId xmlns:a16="http://schemas.microsoft.com/office/drawing/2014/main" id="{B38C24DE-61B9-4949-A428-18DA5903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20000">
            <a:off x="8965721" y="3796322"/>
            <a:ext cx="2743200" cy="2600901"/>
          </a:xfrm>
          <a:prstGeom prst="rect">
            <a:avLst/>
          </a:prstGeom>
        </p:spPr>
      </p:pic>
      <p:pic>
        <p:nvPicPr>
          <p:cNvPr id="4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8D8ECE28-DCA9-42E0-A896-26EF72B45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8" y="4770678"/>
            <a:ext cx="1447800" cy="1457325"/>
          </a:xfrm>
          <a:prstGeom prst="rect">
            <a:avLst/>
          </a:prstGeom>
        </p:spPr>
      </p:pic>
      <p:pic>
        <p:nvPicPr>
          <p:cNvPr id="5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FE7E9B0-6B47-4AF1-BCC8-85AB82E8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170" y="3876496"/>
            <a:ext cx="2609850" cy="2095500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61677582-65C0-41EB-803F-520DC47CE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964" y="4996402"/>
            <a:ext cx="1314450" cy="1609725"/>
          </a:xfrm>
          <a:prstGeom prst="rect">
            <a:avLst/>
          </a:prstGeom>
        </p:spPr>
      </p:pic>
      <p:pic>
        <p:nvPicPr>
          <p:cNvPr id="10" name="Picture 10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BBE09825-F806-4861-9AF6-A33EB3C4B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0000">
            <a:off x="9481959" y="1782164"/>
            <a:ext cx="2314575" cy="2085975"/>
          </a:xfrm>
          <a:prstGeom prst="rect">
            <a:avLst/>
          </a:prstGeom>
        </p:spPr>
      </p:pic>
      <p:pic>
        <p:nvPicPr>
          <p:cNvPr id="11" name="Picture 11" descr="A close up of a clock&#10;&#10;Description automatically generated">
            <a:extLst>
              <a:ext uri="{FF2B5EF4-FFF2-40B4-BE49-F238E27FC236}">
                <a16:creationId xmlns:a16="http://schemas.microsoft.com/office/drawing/2014/main" id="{3EFA721F-E41D-44C7-BF36-3F5168BA4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4668" y="4462732"/>
            <a:ext cx="1076325" cy="106680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BDDFAE4-A4DB-42DF-ADED-E40FAEE7C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034" y="3547703"/>
            <a:ext cx="1066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1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/>
              </a:rPr>
              <a:t>        </a:t>
            </a:r>
            <a:r>
              <a:rPr lang="en-US" altLang="zh-CN" sz="3600" b="1">
                <a:solidFill>
                  <a:schemeClr val="bg1"/>
                </a:solidFill>
                <a:latin typeface="Times New Roman"/>
              </a:rPr>
              <a:t>Background Information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29034-FBE4-40E0-9B69-51F55309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400" y="2110363"/>
            <a:ext cx="10956928" cy="3853200"/>
          </a:xfrm>
        </p:spPr>
        <p:txBody>
          <a:bodyPr/>
          <a:lstStyle/>
          <a:p>
            <a:pPr marL="608965" indent="-507365"/>
            <a:r>
              <a:rPr lang="en-US"/>
              <a:t>Currently highest risk in Hong Kong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In 2019, COVID-19 (Coronavirus) was originated in China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&gt;32 million confirmed cased worldwide with ~1million deaths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Researching "Online Ticketing System" could be the most effective way of detecting people with symptoms.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Provide a solution to make Hong Kong return to yesterday's prosperity</a:t>
            </a:r>
          </a:p>
        </p:txBody>
      </p:sp>
      <p:pic>
        <p:nvPicPr>
          <p:cNvPr id="3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341EA497-8D15-4119-BB0B-0687FF97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">
            <a:off x="8678271" y="1248173"/>
            <a:ext cx="2098196" cy="1313192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C3D7D4-3339-48ED-9123-4708CBF4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000">
            <a:off x="10070531" y="1924319"/>
            <a:ext cx="1784410" cy="1384720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5F037667-9997-4A0A-9DAE-800F27FFE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200000">
            <a:off x="247651" y="5325194"/>
            <a:ext cx="1028700" cy="1009650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4126CAE8-1920-4B61-A0AE-868BB1740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20000">
            <a:off x="4227843" y="5364373"/>
            <a:ext cx="1809750" cy="1276350"/>
          </a:xfrm>
          <a:prstGeom prst="rect">
            <a:avLst/>
          </a:prstGeom>
        </p:spPr>
      </p:pic>
      <p:pic>
        <p:nvPicPr>
          <p:cNvPr id="10" name="Picture 1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5913FFB-AB7D-4C93-A046-927CB7264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00">
            <a:off x="1107351" y="5499931"/>
            <a:ext cx="1003540" cy="113185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614C4F4-B06D-41A0-9039-D10475D21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60000">
            <a:off x="6434227" y="5321510"/>
            <a:ext cx="876300" cy="136207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7CA30DFC-20EF-4DA4-9EDD-C5A613444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270" y="5252588"/>
            <a:ext cx="1365309" cy="12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/>
              </a:rPr>
              <a:t>       </a:t>
            </a:r>
            <a:r>
              <a:rPr lang="en-US" altLang="zh-CN" sz="3600" b="1">
                <a:solidFill>
                  <a:schemeClr val="bg1"/>
                </a:solidFill>
                <a:latin typeface="Times New Roman"/>
              </a:rPr>
              <a:t>The problem that we found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29034-FBE4-40E0-9B69-51F55309D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Waste of resources</a:t>
            </a:r>
          </a:p>
          <a:p>
            <a:r>
              <a:rPr lang="en-US"/>
              <a:t>Slow testing progress</a:t>
            </a:r>
          </a:p>
          <a:p>
            <a:r>
              <a:rPr lang="en-US"/>
              <a:t>Unpredictable of the actual situations</a:t>
            </a:r>
          </a:p>
          <a:p>
            <a:r>
              <a:rPr lang="en-US"/>
              <a:t>Time and location limit</a:t>
            </a:r>
          </a:p>
          <a:p>
            <a:r>
              <a:rPr lang="en-US"/>
              <a:t>Insufficient understanding of COVID-19</a:t>
            </a:r>
          </a:p>
          <a:p>
            <a:r>
              <a:rPr lang="en-US"/>
              <a:t>Disclosure of personal data</a:t>
            </a:r>
          </a:p>
          <a:p>
            <a:r>
              <a:rPr lang="en-US"/>
              <a:t>Inability to express a personal opinion</a:t>
            </a:r>
          </a:p>
          <a:p>
            <a:r>
              <a:rPr lang="en-US"/>
              <a:t>Increase the risk of an outbreak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30C67AA-970D-43C5-A1B5-4AD6CF68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204" y="3293404"/>
            <a:ext cx="1504950" cy="1076325"/>
          </a:xfrm>
          <a:prstGeom prst="rect">
            <a:avLst/>
          </a:prstGeom>
        </p:spPr>
      </p:pic>
      <p:pic>
        <p:nvPicPr>
          <p:cNvPr id="3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3DE18FCB-06BE-4162-93D8-32FBF4378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588" y="1333950"/>
            <a:ext cx="2466975" cy="1285875"/>
          </a:xfrm>
          <a:prstGeom prst="rect">
            <a:avLst/>
          </a:prstGeom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DCFF6-0F02-4B66-945B-2DF19E7B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220" y="4986427"/>
            <a:ext cx="1485900" cy="1485900"/>
          </a:xfrm>
          <a:prstGeom prst="rect">
            <a:avLst/>
          </a:prstGeom>
        </p:spPr>
      </p:pic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37A86755-81FB-4B4D-A981-D820741C5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070" y="4272142"/>
            <a:ext cx="2524125" cy="1419225"/>
          </a:xfrm>
          <a:prstGeom prst="rect">
            <a:avLst/>
          </a:prstGeom>
        </p:spPr>
      </p:pic>
      <p:pic>
        <p:nvPicPr>
          <p:cNvPr id="6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B70F847-4ECA-4736-AE0B-998428619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866" y="2450711"/>
            <a:ext cx="1295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altLang="zh-CN">
                <a:latin typeface="Times New Roman"/>
              </a:rPr>
              <a:t>        Our Proposed</a:t>
            </a:r>
            <a:r>
              <a:rPr lang="en-US" altLang="zh-CN" b="1">
                <a:latin typeface="Times New Roman"/>
              </a:rPr>
              <a:t> Solution</a:t>
            </a:r>
            <a:endParaRPr lang="en-US">
              <a:latin typeface="Times New Roman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7ED6EC2-9712-4B91-83EF-7C8CA8FCF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70" y="1966593"/>
            <a:ext cx="10781350" cy="3947200"/>
          </a:xfrm>
        </p:spPr>
        <p:txBody>
          <a:bodyPr/>
          <a:lstStyle/>
          <a:p>
            <a:pPr marL="608965" indent="-473710"/>
            <a:r>
              <a:rPr lang="en-US" sz="2650">
                <a:latin typeface="Times New Roman"/>
              </a:rPr>
              <a:t>Website</a:t>
            </a:r>
          </a:p>
          <a:p>
            <a:pPr marL="135255" indent="0">
              <a:lnSpc>
                <a:spcPct val="114999"/>
              </a:lnSpc>
              <a:buNone/>
            </a:pPr>
            <a:r>
              <a:rPr lang="en-US" sz="2650">
                <a:latin typeface="Times New Roman"/>
              </a:rPr>
              <a:t>　  (Main)</a:t>
            </a:r>
          </a:p>
          <a:p>
            <a:pPr marL="608965" indent="-473710">
              <a:lnSpc>
                <a:spcPct val="114999"/>
              </a:lnSpc>
            </a:pPr>
            <a:endParaRPr lang="en-US" sz="2650">
              <a:latin typeface="Times New Roman"/>
            </a:endParaRPr>
          </a:p>
          <a:p>
            <a:pPr marL="608965" indent="-473710">
              <a:lnSpc>
                <a:spcPct val="114999"/>
              </a:lnSpc>
            </a:pPr>
            <a:endParaRPr lang="en-US" sz="2650">
              <a:latin typeface="Times New Roman"/>
            </a:endParaRPr>
          </a:p>
          <a:p>
            <a:pPr marL="608965" indent="-473710">
              <a:lnSpc>
                <a:spcPct val="114999"/>
              </a:lnSpc>
            </a:pPr>
            <a:endParaRPr lang="en-US" sz="2650">
              <a:latin typeface="Times New Roman"/>
            </a:endParaRPr>
          </a:p>
          <a:p>
            <a:pPr marL="608965" indent="-473710">
              <a:lnSpc>
                <a:spcPct val="114999"/>
              </a:lnSpc>
            </a:pPr>
            <a:r>
              <a:rPr lang="en-US" sz="2650">
                <a:latin typeface="Times New Roman"/>
              </a:rPr>
              <a:t>Reason: Easy to use &amp; convenient for us to keeping informations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1BC8DFB-5490-4275-B7EA-1D3124D4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65" y="1830122"/>
            <a:ext cx="1894936" cy="1244454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51F9D-0B49-482B-A526-F881F921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11" y="1287134"/>
            <a:ext cx="1688801" cy="1379508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FA7C8B-A24E-43DE-AD8E-43CF41431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340" y="5478925"/>
            <a:ext cx="2494113" cy="133529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48031C-F7F2-47C7-865B-662C94FEA4E3}"/>
              </a:ext>
            </a:extLst>
          </p:cNvPr>
          <p:cNvSpPr txBox="1">
            <a:spLocks/>
          </p:cNvSpPr>
          <p:nvPr/>
        </p:nvSpPr>
        <p:spPr>
          <a:xfrm>
            <a:off x="5166384" y="1975220"/>
            <a:ext cx="3822709" cy="81293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1219170" marR="0" lvl="1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828754" marR="0" lvl="2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2438339" marR="0" lvl="3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3047924" marR="0" lvl="4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3657509" marR="0" lvl="5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4267093" marR="0" lvl="6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4876678" marR="0" lvl="7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5486263" marR="0" lvl="8" indent="-47412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667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608965" indent="-473710"/>
            <a:r>
              <a:rPr lang="en-US" altLang="zh-CN" sz="2650">
                <a:latin typeface="Times New Roman"/>
              </a:rPr>
              <a:t>Android </a:t>
            </a:r>
            <a:r>
              <a:rPr lang="en-US" sz="2650">
                <a:latin typeface="Times New Roman"/>
              </a:rPr>
              <a:t>application</a:t>
            </a:r>
          </a:p>
          <a:p>
            <a:pPr marL="135255" indent="0">
              <a:lnSpc>
                <a:spcPct val="114999"/>
              </a:lnSpc>
              <a:buNone/>
            </a:pPr>
            <a:r>
              <a:rPr lang="en-US" sz="2650">
                <a:latin typeface="Times New Roman"/>
              </a:rPr>
              <a:t>　   (Secondary)</a:t>
            </a:r>
          </a:p>
        </p:txBody>
      </p:sp>
      <p:pic>
        <p:nvPicPr>
          <p:cNvPr id="6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2F28FFDF-2F44-4697-8558-ADBEBAD71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0000">
            <a:off x="8520022" y="2515172"/>
            <a:ext cx="2743200" cy="1827657"/>
          </a:xfrm>
          <a:prstGeom prst="rect">
            <a:avLst/>
          </a:prstGeom>
        </p:spPr>
      </p:pic>
      <p:pic>
        <p:nvPicPr>
          <p:cNvPr id="8" name="Picture 8" descr="Shape&#10;&#10;Description automatically generated">
            <a:extLst>
              <a:ext uri="{FF2B5EF4-FFF2-40B4-BE49-F238E27FC236}">
                <a16:creationId xmlns:a16="http://schemas.microsoft.com/office/drawing/2014/main" id="{4DAC9589-05C8-4BAD-852E-6D4ED681D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">
            <a:off x="2927231" y="2772768"/>
            <a:ext cx="2743200" cy="1542502"/>
          </a:xfrm>
          <a:prstGeom prst="rect">
            <a:avLst/>
          </a:prstGeom>
        </p:spPr>
      </p:pic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E81337-F8D9-4019-B10E-43E7C8D27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117" y="5480269"/>
            <a:ext cx="1966823" cy="1245841"/>
          </a:xfrm>
          <a:prstGeom prst="rect">
            <a:avLst/>
          </a:prstGeom>
        </p:spPr>
      </p:pic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3335504-EB05-41EA-91FD-AD08FFD9D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211" y="5280229"/>
            <a:ext cx="2743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30" y="-137518"/>
            <a:ext cx="8498400" cy="886800"/>
          </a:xfrm>
        </p:spPr>
        <p:txBody>
          <a:bodyPr/>
          <a:lstStyle/>
          <a:p>
            <a:r>
              <a:rPr lang="en-US" altLang="zh-CN" sz="3600" b="1">
                <a:solidFill>
                  <a:schemeClr val="bg1"/>
                </a:solidFill>
                <a:latin typeface="Times New Roman"/>
              </a:rPr>
              <a:t>System Architecture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62692-D214-4754-8F4B-48E123715B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" y="1978780"/>
            <a:ext cx="8005056" cy="4714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17B55-2E04-480F-ABD4-D5D6A7DD363F}"/>
              </a:ext>
            </a:extLst>
          </p:cNvPr>
          <p:cNvSpPr txBox="1"/>
          <p:nvPr/>
        </p:nvSpPr>
        <p:spPr>
          <a:xfrm>
            <a:off x="172528" y="487405"/>
            <a:ext cx="960037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HK" sz="2000" b="1">
                <a:solidFill>
                  <a:srgbClr val="FFFF00"/>
                </a:solidFill>
                <a:effectLst/>
                <a:latin typeface="Times New Roman"/>
                <a:ea typeface="Times New Roman" panose="02020603050405020304" pitchFamily="18" charset="0"/>
              </a:rPr>
              <a:t>Configuration of Hardware, and Network:</a:t>
            </a:r>
            <a:r>
              <a:rPr lang="en-US" altLang="zh-HK" sz="2000" b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 </a:t>
            </a:r>
            <a:endParaRPr lang="en-US" altLang="zh-HK" sz="2000" b="1">
              <a:solidFill>
                <a:srgbClr val="FFFF00"/>
              </a:solidFill>
              <a:effectLst/>
              <a:latin typeface="Times New Roman"/>
              <a:ea typeface="Times New Roman" panose="02020603050405020304" pitchFamily="18" charset="0"/>
            </a:endParaRPr>
          </a:p>
          <a:p>
            <a:r>
              <a:rPr lang="en-US" altLang="zh-HK" sz="2000" b="1">
                <a:solidFill>
                  <a:srgbClr val="FFFF00"/>
                </a:solidFill>
                <a:effectLst/>
                <a:latin typeface="Times New Roman"/>
                <a:ea typeface="Times New Roman" panose="02020603050405020304" pitchFamily="18" charset="0"/>
              </a:rPr>
              <a:t>1. </a:t>
            </a:r>
            <a:r>
              <a:rPr lang="en-US" altLang="zh-HK" sz="2000" b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Mainstream Architecture(Stable, Secure, Smooth, High efficiency)</a:t>
            </a:r>
          </a:p>
          <a:p>
            <a:r>
              <a:rPr lang="en-US" altLang="zh-HK" sz="2000" b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2.</a:t>
            </a:r>
            <a:r>
              <a:rPr lang="en-US" altLang="zh-TW" sz="2000" b="1">
                <a:solidFill>
                  <a:srgbClr val="FFFF00"/>
                </a:solidFill>
                <a:effectLst/>
                <a:latin typeface="Times New Roman"/>
                <a:ea typeface="Times New Roman" panose="02020603050405020304" pitchFamily="18" charset="0"/>
              </a:rPr>
              <a:t>Enough Hardware Resources(to support the smooth running of our system)</a:t>
            </a:r>
            <a:endParaRPr lang="en-US" altLang="zh-HK" sz="2000" b="1">
              <a:solidFill>
                <a:srgbClr val="FFFF00"/>
              </a:solidFill>
              <a:latin typeface="Times New Roman"/>
              <a:ea typeface="Times New Roman" panose="02020603050405020304" pitchFamily="18" charset="0"/>
            </a:endParaRPr>
          </a:p>
          <a:p>
            <a:r>
              <a:rPr lang="en-US" altLang="zh-HK" sz="2000" b="1">
                <a:solidFill>
                  <a:srgbClr val="FFFF00"/>
                </a:solidFill>
                <a:effectLst/>
                <a:latin typeface="Times New Roman"/>
                <a:ea typeface="Times New Roman" panose="02020603050405020304" pitchFamily="18" charset="0"/>
              </a:rPr>
              <a:t>3.</a:t>
            </a:r>
            <a:r>
              <a:rPr lang="en-US" altLang="zh-HK" sz="2000" b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 Security:2 kind of Firewall is </a:t>
            </a:r>
            <a:r>
              <a:rPr lang="en-US" altLang="zh-HK" sz="2000" b="1" err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setuped</a:t>
            </a:r>
            <a:r>
              <a:rPr lang="en-US" altLang="zh-HK" sz="2000" b="1">
                <a:solidFill>
                  <a:srgbClr val="FFFF00"/>
                </a:solidFill>
                <a:latin typeface="Times New Roman"/>
                <a:ea typeface="Times New Roman" panose="02020603050405020304" pitchFamily="18" charset="0"/>
              </a:rPr>
              <a:t>(in client center and Sever center)</a:t>
            </a:r>
            <a:endParaRPr lang="en-US" altLang="zh-HK" sz="2000" b="1">
              <a:solidFill>
                <a:srgbClr val="FFFF00"/>
              </a:solidFill>
              <a:effectLst/>
              <a:latin typeface="Times New Roman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3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bg1"/>
                </a:solidFill>
                <a:latin typeface="Times New Roman"/>
              </a:rPr>
              <a:t>What development methodology we used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29034-FBE4-40E0-9B69-51F55309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746" y="2556728"/>
            <a:ext cx="3171225" cy="670937"/>
          </a:xfrm>
        </p:spPr>
        <p:txBody>
          <a:bodyPr/>
          <a:lstStyle/>
          <a:p>
            <a:r>
              <a:rPr lang="en-US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Agile</a:t>
            </a:r>
            <a:r>
              <a:rPr lang="en-US" sz="1800" b="1" spc="-1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Development </a:t>
            </a:r>
          </a:p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211CF9-FB63-44B7-A53B-2980F00231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9" y="2110363"/>
            <a:ext cx="4690451" cy="441902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A7A625C-BF07-4EF3-8610-235DA6663E08}"/>
              </a:ext>
            </a:extLst>
          </p:cNvPr>
          <p:cNvSpPr/>
          <p:nvPr/>
        </p:nvSpPr>
        <p:spPr>
          <a:xfrm>
            <a:off x="9537366" y="2541865"/>
            <a:ext cx="940484" cy="771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75D5B7-37AF-4247-9397-282E73B4E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21979"/>
              </p:ext>
            </p:extLst>
          </p:nvPr>
        </p:nvGraphicFramePr>
        <p:xfrm>
          <a:off x="471746" y="3760777"/>
          <a:ext cx="6176645" cy="2575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6625">
                  <a:extLst>
                    <a:ext uri="{9D8B030D-6E8A-4147-A177-3AD203B41FA5}">
                      <a16:colId xmlns:a16="http://schemas.microsoft.com/office/drawing/2014/main" val="3653296807"/>
                    </a:ext>
                  </a:extLst>
                </a:gridCol>
                <a:gridCol w="2700020">
                  <a:extLst>
                    <a:ext uri="{9D8B030D-6E8A-4147-A177-3AD203B41FA5}">
                      <a16:colId xmlns:a16="http://schemas.microsoft.com/office/drawing/2014/main" val="1488604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With unclear user requirements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Excellent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5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With unfamiliar technology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Poor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692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That are complex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Poor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648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That are reliable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072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With short time schedule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Excellent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17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With schedule visibility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3500" algn="ctr">
                        <a:spcBef>
                          <a:spcPts val="505"/>
                        </a:spcBef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477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47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99" y="1078867"/>
            <a:ext cx="9705375" cy="886800"/>
          </a:xfrm>
        </p:spPr>
        <p:txBody>
          <a:bodyPr/>
          <a:lstStyle/>
          <a:p>
            <a:r>
              <a:rPr lang="en-US" sz="3600" b="1">
                <a:solidFill>
                  <a:schemeClr val="bg1"/>
                </a:solidFill>
                <a:latin typeface="Times New Roman"/>
              </a:rPr>
              <a:t>The benefits of the development methodology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29034-FBE4-40E0-9B69-51F55309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050" y="2115699"/>
            <a:ext cx="5742975" cy="4595237"/>
          </a:xfrm>
        </p:spPr>
        <p:txBody>
          <a:bodyPr/>
          <a:lstStyle/>
          <a:p>
            <a:r>
              <a:rPr lang="en-US"/>
              <a:t>Manage change more effectively</a:t>
            </a:r>
          </a:p>
          <a:p>
            <a:r>
              <a:rPr lang="en-US"/>
              <a:t>Improve customer engagement</a:t>
            </a:r>
          </a:p>
          <a:p>
            <a:r>
              <a:rPr lang="en-US"/>
              <a:t>Focus on the highest priority first</a:t>
            </a:r>
          </a:p>
          <a:p>
            <a:r>
              <a:rPr lang="en-US"/>
              <a:t>Increase productivity</a:t>
            </a:r>
          </a:p>
          <a:p>
            <a:r>
              <a:rPr lang="en-US"/>
              <a:t>Improve transparency</a:t>
            </a:r>
          </a:p>
          <a:p>
            <a:r>
              <a:rPr lang="en-US"/>
              <a:t>Feedback from </a:t>
            </a:r>
            <a:r>
              <a:rPr lang="en-US" altLang="zh-CN"/>
              <a:t>the project team</a:t>
            </a:r>
            <a:endParaRPr lang="en-US"/>
          </a:p>
          <a:p>
            <a:r>
              <a:rPr lang="en-US"/>
              <a:t>Highly collaborative environment</a:t>
            </a:r>
          </a:p>
          <a:p>
            <a:pPr marL="101598" indent="0">
              <a:buNone/>
            </a:pPr>
            <a:endParaRPr lang="en-US"/>
          </a:p>
          <a:p>
            <a:pPr marL="101598" indent="0">
              <a:buNone/>
            </a:pP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7D122A2-4BCD-46E6-90C7-E2072B0A09B5}"/>
              </a:ext>
            </a:extLst>
          </p:cNvPr>
          <p:cNvSpPr txBox="1">
            <a:spLocks/>
          </p:cNvSpPr>
          <p:nvPr/>
        </p:nvSpPr>
        <p:spPr>
          <a:xfrm>
            <a:off x="5717682" y="2115699"/>
            <a:ext cx="5742975" cy="4595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1219170" marR="0" lvl="1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828754" marR="0" lvl="2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2438339" marR="0" lvl="3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3047924" marR="0" lvl="4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3657509" marR="0" lvl="5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4267093" marR="0" lvl="6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4876678" marR="0" lvl="7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5486263" marR="0" lvl="8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r>
              <a:rPr lang="en-US"/>
              <a:t>Visibility</a:t>
            </a:r>
          </a:p>
          <a:p>
            <a:r>
              <a:rPr lang="en-US"/>
              <a:t>Accuracy</a:t>
            </a:r>
          </a:p>
          <a:p>
            <a:r>
              <a:rPr lang="en-US"/>
              <a:t>Main features</a:t>
            </a:r>
          </a:p>
          <a:p>
            <a:r>
              <a:rPr lang="en-US"/>
              <a:t>Agree to a clear definition</a:t>
            </a:r>
          </a:p>
        </p:txBody>
      </p:sp>
    </p:spTree>
    <p:extLst>
      <p:ext uri="{BB962C8B-B14F-4D97-AF65-F5344CB8AC3E}">
        <p14:creationId xmlns:p14="http://schemas.microsoft.com/office/powerpoint/2010/main" val="360463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E70862-51F1-4E77-9459-E6DE9CD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bg1"/>
                </a:solidFill>
                <a:latin typeface="Times New Roman"/>
              </a:rPr>
              <a:t>Database design</a:t>
            </a:r>
            <a:endParaRPr lang="en-US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5CFF8B-5EE5-42A4-BF09-6FBCC919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" y="3383813"/>
            <a:ext cx="4983707" cy="30170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48FF76-22EE-43C0-913A-C4D73B71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42" y="1965667"/>
            <a:ext cx="6510039" cy="479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991F6-43DC-49EC-9241-436CC36C0791}"/>
              </a:ext>
            </a:extLst>
          </p:cNvPr>
          <p:cNvSpPr txBox="1"/>
          <p:nvPr/>
        </p:nvSpPr>
        <p:spPr>
          <a:xfrm>
            <a:off x="238664" y="1834551"/>
            <a:ext cx="3433313" cy="1384995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Choice:MySQL</a:t>
            </a:r>
            <a:endParaRPr lang="en-US" dirty="0"/>
          </a:p>
          <a:p>
            <a:r>
              <a:rPr lang="en-US" dirty="0"/>
              <a:t>1. price is reasonable</a:t>
            </a:r>
          </a:p>
          <a:p>
            <a:r>
              <a:rPr lang="en-US" dirty="0"/>
              <a:t>2. multi-platform</a:t>
            </a:r>
          </a:p>
          <a:p>
            <a:r>
              <a:rPr lang="en-US" dirty="0"/>
              <a:t>3. Staff have a better php knowledge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68856"/>
      </p:ext>
    </p:extLst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404D2AF01EAA48AC6D72C40E4DA0A4" ma:contentTypeVersion="4" ma:contentTypeDescription="Create a new document." ma:contentTypeScope="" ma:versionID="8ab293ae45419f72111b710f80fb54cc">
  <xsd:schema xmlns:xsd="http://www.w3.org/2001/XMLSchema" xmlns:xs="http://www.w3.org/2001/XMLSchema" xmlns:p="http://schemas.microsoft.com/office/2006/metadata/properties" xmlns:ns3="818a02ea-43a7-4749-b6ad-3d4e84347716" targetNamespace="http://schemas.microsoft.com/office/2006/metadata/properties" ma:root="true" ma:fieldsID="6328486b04ae443bc521fa57494a6292" ns3:_="">
    <xsd:import namespace="818a02ea-43a7-4749-b6ad-3d4e843477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a02ea-43a7-4749-b6ad-3d4e843477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8AA3CD-A389-482D-93C8-C5B833F31315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818a02ea-43a7-4749-b6ad-3d4e84347716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1800433-DCF1-452D-A9A6-398750C715BF}">
  <ds:schemaRefs>
    <ds:schemaRef ds:uri="818a02ea-43a7-4749-b6ad-3d4e843477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96C5FC6-D7D5-410B-9C5A-D8D13BD92D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Office PowerPoint</Application>
  <PresentationFormat>Widescreen</PresentationFormat>
  <Paragraphs>117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Abel</vt:lpstr>
      <vt:lpstr>Encode Sans Semi Condensed</vt:lpstr>
      <vt:lpstr>Encode Sans Semi Condensed Ligh</vt:lpstr>
      <vt:lpstr>Encode Sans Semi Condensed Light</vt:lpstr>
      <vt:lpstr>Arial</vt:lpstr>
      <vt:lpstr>Calibri</vt:lpstr>
      <vt:lpstr>Times New Roman</vt:lpstr>
      <vt:lpstr>Wingdings</vt:lpstr>
      <vt:lpstr>Pandarus template</vt:lpstr>
      <vt:lpstr>“Online Appointment System” for The Community Testing Programme (COVID-19) </vt:lpstr>
      <vt:lpstr>Why are we choosing this project?</vt:lpstr>
      <vt:lpstr>        Background Information</vt:lpstr>
      <vt:lpstr>       The problem that we found</vt:lpstr>
      <vt:lpstr>        Our Proposed Solution</vt:lpstr>
      <vt:lpstr>System Architecture</vt:lpstr>
      <vt:lpstr>What development methodology we used</vt:lpstr>
      <vt:lpstr>The benefits of the development methodology</vt:lpstr>
      <vt:lpstr>Database design</vt:lpstr>
      <vt:lpstr>Functions in our “Online Appointment  System” （What we did？）</vt:lpstr>
      <vt:lpstr>Functions in our “Online Appointment  System” （What we did？）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CHEUK Shu Ho (190002668)</dc:creator>
  <cp:lastModifiedBy>WONG Yeung Chin (190202421)</cp:lastModifiedBy>
  <cp:revision>18</cp:revision>
  <dcterms:created xsi:type="dcterms:W3CDTF">2021-01-31T05:48:28Z</dcterms:created>
  <dcterms:modified xsi:type="dcterms:W3CDTF">2021-05-05T08:24:36Z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0x0101002E404D2AF01EAA48AC6D72C40E4DA0A4</vt:lpwstr>
  </property>
</Properties>
</file>